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6063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D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32" autoAdjust="0"/>
    <p:restoredTop sz="96449" autoAdjust="0"/>
  </p:normalViewPr>
  <p:slideViewPr>
    <p:cSldViewPr snapToGrid="0">
      <p:cViewPr varScale="1">
        <p:scale>
          <a:sx n="117" d="100"/>
          <a:sy n="117" d="100"/>
        </p:scale>
        <p:origin x="19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72DF5F-4030-3B19-B6F3-B994EA66EB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A378A29-98E8-49E2-56E1-AD64712FE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13B8A8-F12D-2B56-BCE2-BF50CE884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2017B6-52AA-80F5-0F5E-C883C823C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B17F0EC-6097-E01C-75C3-130A8938E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1967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EB9788-9ED3-EEA6-0825-515D0C428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D01368-7F42-5373-F250-0AF962340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2836C89-5015-825C-654F-2B8663D4F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CD729F-930D-F351-9291-5894230F6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FBED000-9636-62B9-2FC1-5236851D7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9225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C5EDC270-DB80-720E-6C95-4335458A71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BE48FA1-5BB0-19F8-CFBD-CC964FA36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151AB32-E0C4-1DAB-715A-A9DD115D6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9064E8-7E1D-0D7A-50EB-C869F485B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4E6AFF-9C3C-1758-506D-5351D84C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639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9410F3-53C5-9C6F-911A-1E0474E9B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2B23815-046F-2A91-FF40-473A64F8E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E2FC5E9-17BF-8EC6-4337-6B129A101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05A9DC2-279B-0465-CBE0-DD9F7AF80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8390A8-2170-F8C6-D546-CDF61950A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387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93539D1-6EE4-FB7F-5B4C-EF339D95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635005-0CDB-E275-4747-F6D297D357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76791F-5E1F-3A8A-4B3C-8E91D34B0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7CA8AA4-C0F1-4494-8399-497C72122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2646157-7AF3-5B21-315F-6B8D10AF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20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4B1774-AAB4-89E9-D4DD-817B520EE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ED9924E-4056-F22D-C562-B63CB7686B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F5ED817-D345-1BCE-2E13-627E8B4A4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DFA16E-781C-017D-277D-A56FF4792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0FA96AB-E7D4-DE82-E059-AC1AD68B3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A4ED4D8-838E-AEE6-2340-11278F04C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519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24528E-184A-3F15-0A58-8909FE241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8B1CA47-469F-F2D0-70C9-83F93D141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F74D730-0254-1BA6-57F8-6B48603130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D805DF2-F7C5-97F8-5420-8833690A0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F2266FE-889B-C807-9D07-EF8D36E84B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15C3171-BEA7-E003-364C-770EBA86A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4C999F7-D1A9-C138-AB5A-565D9A0ED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77F5A3F-C47C-50B1-C284-FF7EF750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5563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4B2387-AC12-8D84-DD24-361FC48A7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5AA76B4-8E59-E0B2-3C8A-126047497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C13B77-645F-18E3-439E-EDCBF4888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EB2E462-D91C-DC82-099C-1559242F1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583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3A561FE-1C21-0E75-D389-AE4D37B3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503F25B-EB77-5553-908B-88A4C5719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6BD59DB-DE47-3528-D0FA-F4E2CE4AF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6527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D3F272-C7E3-2473-A339-BEF23280F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0D797B-B7D3-50D6-AE3B-1A3A66AF3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2925A01-CB43-9EF5-063C-48291CAE9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C81CE52-9FC7-4A98-4296-65F706C4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532310-A3C7-F370-9582-F8CE9DCA5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E0919E-040E-627C-BC64-8A20F8136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082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FCC006-B000-256F-DE03-04366A5F2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172E837A-4921-B04D-7F5E-6B1284F9A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822BBBD-ADB1-771F-5FBE-5AC7B91394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32805BA-6DAF-AEC7-0F05-DC3DC4E49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AACCB7-F080-FD44-9D9A-52C8FFF2E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7DB4F1E-4EC7-6E94-5112-27F343A38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963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D0C4A8B-19BC-E03A-4BD2-14062D2A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B273C61-4652-6B02-FF64-029A3DCB4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BDF25D-EE2F-83F9-F5C8-8638FBC76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DA63B-DF3E-4DA7-B525-A9E56ED2CB3F}" type="datetimeFigureOut">
              <a:rPr lang="de-DE" smtClean="0"/>
              <a:t>28.04.25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DE457C-32A9-9B72-E676-C7620B9705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A909AB-5E83-0502-B89C-D3412A801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95BA9B-970E-4E85-A3C6-647F6510FA7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63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timuleading@icloud.com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://www.stimuleading.d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rafik 15" descr="Ein Bild, das Person, Menschliches Gesicht, Kleidung, Lächeln enthält.&#10;&#10;Automatisch generierte Beschreibung">
            <a:extLst>
              <a:ext uri="{FF2B5EF4-FFF2-40B4-BE49-F238E27FC236}">
                <a16:creationId xmlns:a16="http://schemas.microsoft.com/office/drawing/2014/main" id="{9206DF21-B585-9E8D-FACF-A22714A95DC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98"/>
          <a:stretch/>
        </p:blipFill>
        <p:spPr>
          <a:xfrm>
            <a:off x="-16727" y="-11719"/>
            <a:ext cx="4028401" cy="6897208"/>
          </a:xfrm>
          <a:prstGeom prst="rect">
            <a:avLst/>
          </a:prstGeom>
        </p:spPr>
      </p:pic>
      <p:sp>
        <p:nvSpPr>
          <p:cNvPr id="6" name="Titel 4">
            <a:extLst>
              <a:ext uri="{FF2B5EF4-FFF2-40B4-BE49-F238E27FC236}">
                <a16:creationId xmlns:a16="http://schemas.microsoft.com/office/drawing/2014/main" id="{2DDF2E26-D8FA-41D4-92AB-605D4395320D}"/>
              </a:ext>
            </a:extLst>
          </p:cNvPr>
          <p:cNvSpPr txBox="1">
            <a:spLocks/>
          </p:cNvSpPr>
          <p:nvPr/>
        </p:nvSpPr>
        <p:spPr bwMode="auto">
          <a:xfrm>
            <a:off x="4151313" y="281580"/>
            <a:ext cx="74814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 b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de-DE" b="1" kern="0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Jens Urich</a:t>
            </a:r>
            <a:endParaRPr lang="de-DE" kern="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33D30E2-5128-4DAF-A208-C36CD5E5C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7644" y="2655822"/>
            <a:ext cx="3956712" cy="2486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Founder BE </a:t>
            </a:r>
            <a:r>
              <a:rPr lang="de-DE" sz="1200" dirty="0" err="1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stimuLEADING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seit 2024</a:t>
            </a:r>
            <a:endParaRPr lang="de-DE" sz="6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Managing Partner, Mares Group (Italien / Schweiz)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CHRO – Mitglied der Geschäftsleitung, Lidl Deutschland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– 2022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 – Mitglied der Geschäftsleitung, Lidl Deutschland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2016 – 2017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Geschäftsführer Regionalgesellschaft, Lidl in Deutschland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2011-2016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Leiter Verkauf Regionalgesellschaft ALDI SÜD</a:t>
            </a:r>
            <a:b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2005 -2010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Area Manager Northern England, ALDI United Kingdom</a:t>
            </a:r>
          </a:p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2004 -2005</a:t>
            </a:r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A7420003-FB99-43C9-A0AF-88320147DC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28579" y="1841341"/>
            <a:ext cx="3858704" cy="117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5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Erfahrung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200" b="1" cap="all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20+ Jahre Führung und Management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2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National und internationale</a:t>
            </a:r>
            <a:endParaRPr lang="de-DE" sz="1200" b="1" dirty="0">
              <a:solidFill>
                <a:schemeClr val="bg2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hteck 19">
            <a:extLst>
              <a:ext uri="{FF2B5EF4-FFF2-40B4-BE49-F238E27FC236}">
                <a16:creationId xmlns:a16="http://schemas.microsoft.com/office/drawing/2014/main" id="{87DEC34E-DE12-4BFD-8DE6-22747201B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730" y="754317"/>
            <a:ext cx="7905496" cy="1131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0" lvl="1" eaLnBrk="0" hangingPunct="0">
              <a:lnSpc>
                <a:spcPts val="1800"/>
              </a:lnSpc>
              <a:buClr>
                <a:srgbClr val="7F7F7F"/>
              </a:buClr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Wirksame Führung ist für Jens Urich der Schlüssel zu nachhaltigem unternehmerischem Erfolg. Mit C-Level Erfahrung sowohl im operativen Business als auch im HR-Bereich begleitet er Unternehmen bei der Entwicklung, Implementierung und Transformation von Unternehmens- und Führungskultur und berät bei der Erarbeitung von Strategien und Leitbildern.</a:t>
            </a:r>
            <a:endParaRPr lang="de-DE" sz="12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1" eaLnBrk="0" hangingPunct="0">
              <a:lnSpc>
                <a:spcPts val="1800"/>
              </a:lnSpc>
              <a:buClr>
                <a:srgbClr val="7F7F7F"/>
              </a:buClr>
            </a:pPr>
            <a:endParaRPr lang="de-DE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Gerader Verbinder 3">
            <a:extLst>
              <a:ext uri="{FF2B5EF4-FFF2-40B4-BE49-F238E27FC236}">
                <a16:creationId xmlns:a16="http://schemas.microsoft.com/office/drawing/2014/main" id="{0A3B784C-D607-4D6C-8767-2DB70212FAAB}"/>
              </a:ext>
            </a:extLst>
          </p:cNvPr>
          <p:cNvCxnSpPr>
            <a:cxnSpLocks/>
          </p:cNvCxnSpPr>
          <p:nvPr/>
        </p:nvCxnSpPr>
        <p:spPr bwMode="auto">
          <a:xfrm>
            <a:off x="4151313" y="1747722"/>
            <a:ext cx="7596968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Gerader Verbinder 21">
            <a:extLst>
              <a:ext uri="{FF2B5EF4-FFF2-40B4-BE49-F238E27FC236}">
                <a16:creationId xmlns:a16="http://schemas.microsoft.com/office/drawing/2014/main" id="{9C2E9934-F355-497C-B58F-A83FA0CC8D0B}"/>
              </a:ext>
            </a:extLst>
          </p:cNvPr>
          <p:cNvCxnSpPr>
            <a:cxnSpLocks/>
          </p:cNvCxnSpPr>
          <p:nvPr/>
        </p:nvCxnSpPr>
        <p:spPr bwMode="auto">
          <a:xfrm>
            <a:off x="4117644" y="5721950"/>
            <a:ext cx="7596968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Rechteck 16">
            <a:extLst>
              <a:ext uri="{FF2B5EF4-FFF2-40B4-BE49-F238E27FC236}">
                <a16:creationId xmlns:a16="http://schemas.microsoft.com/office/drawing/2014/main" id="{F9A6DF7A-DD93-4D51-82F8-D2286E7D7C33}"/>
              </a:ext>
            </a:extLst>
          </p:cNvPr>
          <p:cNvSpPr/>
          <p:nvPr/>
        </p:nvSpPr>
        <p:spPr bwMode="auto">
          <a:xfrm>
            <a:off x="3349929" y="-2974"/>
            <a:ext cx="733385" cy="685800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54000" rIns="54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endParaRPr kumimoji="0" lang="de-DE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DEE34A7F-1520-F185-8169-70D2C243C4B9}"/>
              </a:ext>
            </a:extLst>
          </p:cNvPr>
          <p:cNvSpPr/>
          <p:nvPr/>
        </p:nvSpPr>
        <p:spPr>
          <a:xfrm>
            <a:off x="4162471" y="6489952"/>
            <a:ext cx="5449127" cy="1384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defTabSz="531813" eaLnBrk="0" hangingPunct="0">
              <a:spcBef>
                <a:spcPts val="0"/>
              </a:spcBef>
              <a:buClr>
                <a:srgbClr val="FFFFFF"/>
              </a:buClr>
              <a:buFont typeface="Wingdings" pitchFamily="2" charset="2"/>
              <a:buNone/>
            </a:pPr>
            <a:r>
              <a:rPr kumimoji="1"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de-DE" sz="9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2762C03-7A57-5A41-F0E0-147071176C6D}"/>
              </a:ext>
            </a:extLst>
          </p:cNvPr>
          <p:cNvSpPr/>
          <p:nvPr/>
        </p:nvSpPr>
        <p:spPr>
          <a:xfrm>
            <a:off x="9065703" y="6360423"/>
            <a:ext cx="1530000" cy="224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  <a:tabLst>
                <a:tab pos="1260475" algn="l"/>
              </a:tabLst>
            </a:pP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A4C35CB2-993B-DA38-D91B-CE09B5F18891}"/>
              </a:ext>
            </a:extLst>
          </p:cNvPr>
          <p:cNvSpPr/>
          <p:nvPr/>
        </p:nvSpPr>
        <p:spPr>
          <a:xfrm>
            <a:off x="5692471" y="6220916"/>
            <a:ext cx="1942643" cy="647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100"/>
              </a:lnSpc>
              <a:tabLst>
                <a:tab pos="269875" algn="l"/>
                <a:tab pos="1260475" algn="l"/>
              </a:tabLst>
            </a:pP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Mail 	</a:t>
            </a: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3"/>
              </a:rPr>
              <a:t>stimuleading@icloud.com</a:t>
            </a: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Web 	</a:t>
            </a: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http://www.stimuleading.de</a:t>
            </a:r>
            <a:endParaRPr kumimoji="1" lang="de-DE" sz="9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100"/>
              </a:lnSpc>
              <a:tabLst>
                <a:tab pos="269875" algn="l"/>
                <a:tab pos="1260475" algn="l"/>
              </a:tabLst>
            </a:pP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Tel  +49 152 01829898	</a:t>
            </a:r>
          </a:p>
          <a:p>
            <a:pPr>
              <a:lnSpc>
                <a:spcPts val="1100"/>
              </a:lnSpc>
              <a:tabLst>
                <a:tab pos="1260475" algn="l"/>
              </a:tabLst>
            </a:pPr>
            <a:endParaRPr kumimoji="1" lang="de-DE" sz="9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0B5BAB6C-7026-059C-C6E5-D146EEE703DD}"/>
              </a:ext>
            </a:extLst>
          </p:cNvPr>
          <p:cNvSpPr/>
          <p:nvPr/>
        </p:nvSpPr>
        <p:spPr>
          <a:xfrm>
            <a:off x="4151313" y="6273467"/>
            <a:ext cx="1530000" cy="506485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lnSpc>
                <a:spcPts val="1100"/>
              </a:lnSpc>
              <a:tabLst>
                <a:tab pos="1260475" algn="l"/>
              </a:tabLst>
            </a:pPr>
            <a:r>
              <a:rPr kumimoji="1" lang="de-DE" sz="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</a:t>
            </a:r>
            <a:r>
              <a:rPr kumimoji="1" lang="de-DE" sz="9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stimuLEADING</a:t>
            </a:r>
            <a:endParaRPr kumimoji="1" lang="de-DE" sz="900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100"/>
              </a:lnSpc>
              <a:tabLst>
                <a:tab pos="1260475" algn="l"/>
              </a:tabLst>
            </a:pPr>
            <a:r>
              <a:rPr kumimoji="1" lang="de-D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Ahornweg</a:t>
            </a: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17</a:t>
            </a:r>
          </a:p>
          <a:p>
            <a:pPr>
              <a:lnSpc>
                <a:spcPts val="1100"/>
              </a:lnSpc>
              <a:tabLst>
                <a:tab pos="1260475" algn="l"/>
              </a:tabLst>
            </a:pP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67454 </a:t>
            </a:r>
            <a:r>
              <a:rPr kumimoji="1" lang="de-DE" sz="9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Hassloch</a:t>
            </a:r>
            <a:r>
              <a:rPr kumimoji="1" 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1D2F993F-93DB-B497-4243-077A1E65FF07}"/>
              </a:ext>
            </a:extLst>
          </p:cNvPr>
          <p:cNvCxnSpPr>
            <a:cxnSpLocks/>
          </p:cNvCxnSpPr>
          <p:nvPr/>
        </p:nvCxnSpPr>
        <p:spPr bwMode="auto">
          <a:xfrm>
            <a:off x="4151313" y="6187268"/>
            <a:ext cx="7596968" cy="0"/>
          </a:xfrm>
          <a:prstGeom prst="line">
            <a:avLst/>
          </a:prstGeom>
          <a:noFill/>
          <a:ln w="95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8444592C-2CE2-E9D7-43AD-757E1B50710A}"/>
              </a:ext>
            </a:extLst>
          </p:cNvPr>
          <p:cNvSpPr/>
          <p:nvPr/>
        </p:nvSpPr>
        <p:spPr bwMode="auto">
          <a:xfrm>
            <a:off x="3339548" y="2974"/>
            <a:ext cx="741186" cy="685502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54000" rIns="54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endParaRPr kumimoji="0" lang="de-DE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CBB0C6A9-9D0C-55DA-8398-AF2798EC8323}"/>
              </a:ext>
            </a:extLst>
          </p:cNvPr>
          <p:cNvSpPr/>
          <p:nvPr/>
        </p:nvSpPr>
        <p:spPr bwMode="auto">
          <a:xfrm>
            <a:off x="3318090" y="-5871"/>
            <a:ext cx="765887" cy="6855023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74000">
                <a:schemeClr val="bg1"/>
              </a:gs>
              <a:gs pos="83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54000" tIns="54000" rIns="54000" bIns="540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>
                <a:schemeClr val="bg1"/>
              </a:buClr>
              <a:buSzTx/>
              <a:buFont typeface="Wingdings" pitchFamily="2" charset="2"/>
              <a:buNone/>
              <a:tabLst/>
            </a:pPr>
            <a:endParaRPr kumimoji="0" lang="de-DE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Grafik 4" descr="Ein Bild, das Schwarz, Dunkelheit enthält.&#10;&#10;Automatisch generierte Beschreibung">
            <a:extLst>
              <a:ext uri="{FF2B5EF4-FFF2-40B4-BE49-F238E27FC236}">
                <a16:creationId xmlns:a16="http://schemas.microsoft.com/office/drawing/2014/main" id="{92ED4E21-40D2-AF2E-F449-F6A17DDFDB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2212" y="6262111"/>
            <a:ext cx="2960589" cy="517841"/>
          </a:xfrm>
          <a:prstGeom prst="rect">
            <a:avLst/>
          </a:prstGeom>
        </p:spPr>
      </p:pic>
      <p:sp>
        <p:nvSpPr>
          <p:cNvPr id="3" name="Rectangle 6">
            <a:extLst>
              <a:ext uri="{FF2B5EF4-FFF2-40B4-BE49-F238E27FC236}">
                <a16:creationId xmlns:a16="http://schemas.microsoft.com/office/drawing/2014/main" id="{3DA8718E-C541-85B2-CC75-E72BD35652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8957" y="2655822"/>
            <a:ext cx="3945777" cy="2486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b="1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Führung und Zusammenarbeit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Spezialist für Führungskräfte- und Teamentwicklung mit fundierter Erfahrung in anspruchsvollen Leadership-Programmen und individuellem Coaching und Shadowing; ausgewiesene Expertise in Führung und Entwicklung performance-orientierter Teams und Organisationen.</a:t>
            </a:r>
          </a:p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endParaRPr lang="de-DE" sz="12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b="1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Leitbild und Strategie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Umfassende Erfahrung in der Entwicklung und Implementierung von klaren Strategien und Leitbildern als Fundament für nachhaltige Unternehmenserfolg</a:t>
            </a:r>
          </a:p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endParaRPr lang="de-DE" sz="12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0" hangingPunct="0">
              <a:lnSpc>
                <a:spcPts val="1000"/>
              </a:lnSpc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b="1" dirty="0">
                <a:solidFill>
                  <a:schemeClr val="bg1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Kultur und Mindset</a:t>
            </a:r>
          </a:p>
          <a:p>
            <a:pPr eaLnBrk="0" hangingPunct="0">
              <a:spcBef>
                <a:spcPts val="200"/>
              </a:spcBef>
              <a:buClr>
                <a:schemeClr val="accent2"/>
              </a:buClr>
              <a:tabLst>
                <a:tab pos="266700" algn="l"/>
              </a:tabLst>
              <a:defRPr/>
            </a:pPr>
            <a:r>
              <a:rPr lang="de-DE" sz="12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Gestalter und Begleiter von Transformationsprozessen mit Fokus auf Entwicklung einer werteorientierten Unternehmenskultur und eines zukunftsgerichteten Mindsets</a:t>
            </a:r>
            <a:endParaRPr lang="de-DE" sz="1200" dirty="0">
              <a:solidFill>
                <a:schemeClr val="bg1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084F43BD-70DF-7E27-52A1-AABF6325B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2320" y="1830625"/>
            <a:ext cx="3665961" cy="1092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5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Expertise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200" b="1" cap="all" dirty="0">
                <a:solidFill>
                  <a:schemeClr val="bg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Effektive Führung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200" b="1" cap="all" dirty="0" err="1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OrganisationsStrategie</a:t>
            </a:r>
            <a:endParaRPr lang="de-DE" sz="1200" b="1" cap="all" dirty="0">
              <a:solidFill>
                <a:schemeClr val="bg2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endParaRPr lang="de-DE" sz="1200" b="1" dirty="0">
              <a:solidFill>
                <a:schemeClr val="bg2">
                  <a:lumMod val="50000"/>
                </a:schemeClr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Rectangle 6">
            <a:extLst>
              <a:ext uri="{FF2B5EF4-FFF2-40B4-BE49-F238E27FC236}">
                <a16:creationId xmlns:a16="http://schemas.microsoft.com/office/drawing/2014/main" id="{34A9DF03-31B7-123D-B777-14169BB71F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573" y="5733298"/>
            <a:ext cx="1820141" cy="453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5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Kern</a:t>
            </a:r>
            <a:br>
              <a:rPr lang="de-DE" sz="15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500" b="1" cap="all" dirty="0">
                <a:solidFill>
                  <a:schemeClr val="bg2">
                    <a:lumMod val="50000"/>
                  </a:schemeClr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Qualifikation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endParaRPr lang="de-DE" sz="1200" b="1" cap="all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1BCC9D3F-EDCC-8643-1A59-0A2FF192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6642" y="5788244"/>
            <a:ext cx="2101383" cy="453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r>
              <a:rPr lang="de-DE" sz="1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Diplom Betriebswirt</a:t>
            </a:r>
            <a:br>
              <a:rPr lang="de-DE" sz="1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e-DE" sz="12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Scientific-trainer</a:t>
            </a:r>
          </a:p>
          <a:p>
            <a:pPr eaLnBrk="0" hangingPunct="0">
              <a:spcBef>
                <a:spcPct val="10000"/>
              </a:spcBef>
              <a:buClr>
                <a:srgbClr val="25088E"/>
              </a:buClr>
              <a:tabLst>
                <a:tab pos="1255713" algn="l"/>
              </a:tabLst>
            </a:pPr>
            <a:endParaRPr lang="de-DE" sz="1200" b="1" cap="all" dirty="0">
              <a:solidFill>
                <a:schemeClr val="bg2">
                  <a:lumMod val="5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26090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246</Words>
  <Application>Microsoft Macintosh PowerPoint</Application>
  <PresentationFormat>Breitbild</PresentationFormat>
  <Paragraphs>33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Wingdings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Simon Löffler</dc:title>
  <dc:creator>Axel Besslich</dc:creator>
  <cp:lastModifiedBy>J Urich</cp:lastModifiedBy>
  <cp:revision>28</cp:revision>
  <dcterms:created xsi:type="dcterms:W3CDTF">2024-04-15T16:09:44Z</dcterms:created>
  <dcterms:modified xsi:type="dcterms:W3CDTF">2025-04-28T09:46:25Z</dcterms:modified>
</cp:coreProperties>
</file>